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4" r:id="rId5"/>
    <p:sldId id="259" r:id="rId6"/>
    <p:sldId id="260" r:id="rId7"/>
    <p:sldId id="262" r:id="rId8"/>
    <p:sldId id="277" r:id="rId9"/>
    <p:sldId id="266" r:id="rId10"/>
    <p:sldId id="263" r:id="rId11"/>
    <p:sldId id="265" r:id="rId12"/>
    <p:sldId id="267" r:id="rId13"/>
    <p:sldId id="268" r:id="rId14"/>
    <p:sldId id="269" r:id="rId15"/>
    <p:sldId id="278" r:id="rId16"/>
    <p:sldId id="279" r:id="rId17"/>
    <p:sldId id="280" r:id="rId18"/>
    <p:sldId id="281" r:id="rId19"/>
    <p:sldId id="270" r:id="rId20"/>
    <p:sldId id="272" r:id="rId21"/>
    <p:sldId id="273" r:id="rId22"/>
    <p:sldId id="274" r:id="rId23"/>
    <p:sldId id="275" r:id="rId24"/>
    <p:sldId id="276" r:id="rId25"/>
    <p:sldId id="282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E8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707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93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6541265675123885E-2"/>
          <c:y val="4.4057617797775533E-2"/>
          <c:w val="0.72936151210265388"/>
          <c:h val="0.6644278840145032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Высшая </c:v>
                </c:pt>
                <c:pt idx="1">
                  <c:v>Первая</c:v>
                </c:pt>
                <c:pt idx="2">
                  <c:v>Соответствие занимаемой должности</c:v>
                </c:pt>
                <c:pt idx="3">
                  <c:v>Без категории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</c:v>
                </c:pt>
                <c:pt idx="2">
                  <c:v>0.14000000000000001</c:v>
                </c:pt>
                <c:pt idx="3">
                  <c:v>0.72000000000000064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Высшая </c:v>
                </c:pt>
                <c:pt idx="1">
                  <c:v>Первая</c:v>
                </c:pt>
                <c:pt idx="2">
                  <c:v>Соответствие занимаемой должности</c:v>
                </c:pt>
                <c:pt idx="3">
                  <c:v>Без категории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0.22000000000000022</c:v>
                </c:pt>
                <c:pt idx="1">
                  <c:v>0.22000000000000022</c:v>
                </c:pt>
                <c:pt idx="2">
                  <c:v>8.0000000000000154E-2</c:v>
                </c:pt>
                <c:pt idx="3">
                  <c:v>0.60000000000000064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Высшая </c:v>
                </c:pt>
                <c:pt idx="1">
                  <c:v>Первая</c:v>
                </c:pt>
                <c:pt idx="2">
                  <c:v>Соответствие занимаемой должности</c:v>
                </c:pt>
                <c:pt idx="3">
                  <c:v>Без категории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marker val="1"/>
        <c:axId val="138702208"/>
        <c:axId val="138712192"/>
      </c:lineChart>
      <c:catAx>
        <c:axId val="13870220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8712192"/>
        <c:crosses val="autoZero"/>
        <c:auto val="1"/>
        <c:lblAlgn val="ctr"/>
        <c:lblOffset val="100"/>
      </c:catAx>
      <c:valAx>
        <c:axId val="138712192"/>
        <c:scaling>
          <c:orientation val="minMax"/>
        </c:scaling>
        <c:axPos val="l"/>
        <c:majorGridlines/>
        <c:numFmt formatCode="0%" sourceLinked="1"/>
        <c:tickLblPos val="nextTo"/>
        <c:crossAx val="138702208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80358796296295409"/>
          <c:y val="0.7695122484689414"/>
          <c:w val="0.18252314814814821"/>
          <c:h val="0.16732470941132399"/>
        </c:manualLayout>
      </c:layout>
    </c:legend>
    <c:plotVisOnly val="1"/>
  </c:chart>
  <c:spPr>
    <a:ln w="28575">
      <a:solidFill>
        <a:schemeClr val="bg1"/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.11849979304047546"/>
          <c:y val="9.5119259695596509E-2"/>
          <c:w val="0.85208260425780114"/>
          <c:h val="0.5237428266742438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Высшее образование</c:v>
                </c:pt>
                <c:pt idx="1">
                  <c:v>Среднее-специальное</c:v>
                </c:pt>
                <c:pt idx="2">
                  <c:v>Заочное обучение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0.43000000000000038</c:v>
                </c:pt>
                <c:pt idx="1">
                  <c:v>0.43000000000000038</c:v>
                </c:pt>
                <c:pt idx="2">
                  <c:v>0.14000000000000001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Высшее образование</c:v>
                </c:pt>
                <c:pt idx="1">
                  <c:v>Среднее-специальное</c:v>
                </c:pt>
                <c:pt idx="2">
                  <c:v>Заочное обучение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0.3300000000000009</c:v>
                </c:pt>
                <c:pt idx="1">
                  <c:v>0.45</c:v>
                </c:pt>
                <c:pt idx="2">
                  <c:v>0.22000000000000006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Высшее образование</c:v>
                </c:pt>
                <c:pt idx="1">
                  <c:v>Среднее-специальное</c:v>
                </c:pt>
                <c:pt idx="2">
                  <c:v>Заочное обучение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pyramid"/>
        <c:axId val="139398528"/>
        <c:axId val="139404416"/>
        <c:axId val="82575360"/>
      </c:bar3DChart>
      <c:catAx>
        <c:axId val="139398528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139404416"/>
        <c:crosses val="autoZero"/>
        <c:auto val="1"/>
        <c:lblAlgn val="ctr"/>
        <c:lblOffset val="100"/>
      </c:catAx>
      <c:valAx>
        <c:axId val="139404416"/>
        <c:scaling>
          <c:orientation val="minMax"/>
        </c:scaling>
        <c:axPos val="l"/>
        <c:majorGridlines/>
        <c:numFmt formatCode="0%" sourceLinked="1"/>
        <c:tickLblPos val="nextTo"/>
        <c:crossAx val="139398528"/>
        <c:crosses val="autoZero"/>
        <c:crossBetween val="between"/>
      </c:valAx>
      <c:serAx>
        <c:axId val="82575360"/>
        <c:scaling>
          <c:orientation val="minMax"/>
        </c:scaling>
        <c:delete val="1"/>
        <c:axPos val="b"/>
        <c:tickLblPos val="none"/>
        <c:crossAx val="139404416"/>
        <c:crosses val="autoZero"/>
      </c:ser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8444751547736657"/>
          <c:y val="0.5707141289711013"/>
          <c:w val="0.19361653507687904"/>
          <c:h val="0.19629105402481101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</c:chart>
  <c:spPr>
    <a:ln w="28575">
      <a:solidFill>
        <a:schemeClr val="bg1"/>
      </a:solidFill>
    </a:ln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795EE-3212-46E0-A6EE-377F3FC1B944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A826E-0577-4794-9237-BAC79CABD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Arial Black" pitchFamily="34" charset="0"/>
              </a:rPr>
              <a:t>«Современные подходы к организации воспитательно-образовательного процесса в дошкольном образовательном учреждении в соответствии с           ФГОС ДО»</a:t>
            </a:r>
            <a:endParaRPr lang="ru-RU" sz="2000" b="1" i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" name="Содержимое 9" descr="IMG_82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305981" y="1628800"/>
            <a:ext cx="6588731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Открытие  МДОБУ Д/с 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       «Лесная сказка» </a:t>
            </a: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18058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chemeClr val="tx2"/>
                </a:solidFill>
                <a:latin typeface="Arial Black" pitchFamily="34" charset="0"/>
              </a:rPr>
              <a:t>Организация     образовательного процесса в ДОУ</a:t>
            </a:r>
            <a:endParaRPr lang="ru-RU" sz="1800" b="1" i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520" y="857232"/>
            <a:ext cx="8712968" cy="2071702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 smtClean="0"/>
              <a:t>Образовательный процесс в ДОУ организован в соответствии  с Федеральным государственным стандартом  дошкольного образования и направлен на сохранение и укрепление здоровья воспитанников, предоставление равных возможностей  детей,  для их полноценного развития и подготовки к дальнейшей учебной деятельности и  социализации  в современных условиях жизни. </a:t>
            </a:r>
            <a:endParaRPr lang="ru-RU" dirty="0" smtClean="0"/>
          </a:p>
          <a:p>
            <a:r>
              <a:rPr lang="ru-RU" i="1" dirty="0" smtClean="0"/>
              <a:t>Количество и продолжительность образовательной деятельности устанавливаются в соответствии с санитарно-гигиеническими нормами и требованиями.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" name="Содержимое 10" descr="SDC191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3068960"/>
            <a:ext cx="4112196" cy="3030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Содержимое 12" descr="P108024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717032"/>
            <a:ext cx="4404304" cy="2924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Качество кадрового обеспечения</a:t>
            </a:r>
            <a:endParaRPr lang="ru-RU" sz="2000" b="1" i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764705"/>
            <a:ext cx="4040188" cy="64807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1600" i="1" dirty="0" smtClean="0"/>
              <a:t>ПРОФЕССИОНАЛЬНЫЙ ЦЕНЗ</a:t>
            </a:r>
          </a:p>
          <a:p>
            <a:pPr algn="ctr"/>
            <a:r>
              <a:rPr lang="ru-RU" sz="1600" i="1" dirty="0" smtClean="0"/>
              <a:t>повышение квалификации педагогов МДОБУ Д/с «Лесная сказка»</a:t>
            </a:r>
            <a:endParaRPr lang="ru-RU" sz="16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285860"/>
            <a:ext cx="4319463" cy="88901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i="1" dirty="0" smtClean="0"/>
              <a:t>ОБРАЗОВАТЕЛЬНЫЙ ЦЕНЗ</a:t>
            </a:r>
          </a:p>
          <a:p>
            <a:pPr algn="ctr"/>
            <a:r>
              <a:rPr lang="ru-RU" sz="1600" i="1" dirty="0" smtClean="0"/>
              <a:t> педагогических кадров </a:t>
            </a:r>
          </a:p>
          <a:p>
            <a:pPr algn="ctr"/>
            <a:r>
              <a:rPr lang="ru-RU" sz="1600" i="1" dirty="0" smtClean="0"/>
              <a:t>МДОБУ Д/с «Лесная сказка»</a:t>
            </a:r>
            <a:endParaRPr lang="ru-RU" sz="1600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323528" y="1556792"/>
          <a:ext cx="410445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4716016" y="2204864"/>
          <a:ext cx="4186809" cy="4062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3888432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/>
              <a:t>                                                                          НАУЧНО-МЕТОДИЧЕСКАЯ ДЕЯТЕЛЬНОСТЬ   И  АТТЕСТАЦИЯ                                                         </a:t>
            </a:r>
            <a:r>
              <a:rPr lang="ru-RU" sz="1600" dirty="0" smtClean="0"/>
              <a:t>Коллектив ДОУ в целом использует весь доступный в настоящее время  спектр форм и методов повышения квалификации  (2 педагога заочно обучаются в педагогическом учреждении, 1 педагог обучается по дополнительной программе профессиональной переподготовки на тему: «Дошкольная педагогика. Воспитание детей в дошкольной образовательной организации в условиях реализации  ФГОС».)</a:t>
            </a:r>
            <a:br>
              <a:rPr lang="ru-RU" sz="1600" dirty="0" smtClean="0"/>
            </a:br>
            <a:r>
              <a:rPr lang="ru-RU" sz="1600" dirty="0" smtClean="0"/>
              <a:t>План аттестационных мероприятий и курсовой переподготовки на 2017-2018 </a:t>
            </a:r>
            <a:r>
              <a:rPr lang="ru-RU" sz="1600" dirty="0" err="1" smtClean="0"/>
              <a:t>уч</a:t>
            </a:r>
            <a:r>
              <a:rPr lang="ru-RU" sz="1600" dirty="0" smtClean="0"/>
              <a:t>. гг. выполнен: получил первую квалификационную категорию 1 педагог. Запланирована дальнейшая работа по аттестации педагогических работников ДОУ.  Все  педагогические работники повышают профессиональный уровень в соответствии с Законом РФ «Об образовании в Российской Федерации» 1 раз в 3 года. (в 2018 г. 5 педагогов дистанционно обучились на курсах повышения квалификации по темам, связанным с внедрением в образовательную систему ДОУ ФГОС ДО, 7 педагогов ДОУ обучаются на   курсах повышения квалификации по программам для педагогических работников  дошкольных образовательных организаций в сфере формирования у детей навыков безопасного участия в дорожном движении ). </a:t>
            </a:r>
            <a:br>
              <a:rPr lang="ru-RU" sz="1600" dirty="0" smtClean="0"/>
            </a:br>
            <a:r>
              <a:rPr lang="ru-RU" sz="1600" dirty="0" smtClean="0"/>
              <a:t> Методическая работа в ДОУ направлена на повышении компетентности педагога в вопросах совершенствования образовательного процесса . При планировании и проведении методической работы в ДОУ отдается предпочтение активным формам обучения, таким как: семинары-практикумы, круглые столы, просмотры открытых мероприятий, </a:t>
            </a:r>
            <a:r>
              <a:rPr lang="ru-RU" sz="1600" dirty="0" err="1" smtClean="0"/>
              <a:t>взаимопосещения</a:t>
            </a:r>
            <a:r>
              <a:rPr lang="ru-RU" sz="1600" dirty="0" smtClean="0"/>
              <a:t>, использование ИКТ- технологий.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Рисунок 10" descr="P1080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4643446"/>
            <a:ext cx="3174218" cy="20345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 descr="P10604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572008"/>
            <a:ext cx="3024335" cy="20167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Содержимое 7" descr="P1080870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155160" y="4643446"/>
            <a:ext cx="2988840" cy="1891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47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Первые победы педагогических работников МДОБУ Д/с «Лесная сказка!</a:t>
            </a:r>
            <a:endParaRPr lang="ru-RU" sz="1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785794"/>
            <a:ext cx="8219256" cy="171451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В 2017г. проводился муниципальный  конкурс «Педагогический калейдоскоп», основной целью которого являлось повышение престижа профессии педагога дошкольного образовательного учреждения; выявление талантливых, творческих педагогов их поддержка и поощрение. </a:t>
            </a:r>
            <a:br>
              <a:rPr lang="ru-RU" dirty="0" smtClean="0"/>
            </a:br>
            <a:r>
              <a:rPr lang="ru-RU" dirty="0" smtClean="0"/>
              <a:t>Учредитель и организатор Конкурса – отдел образования администрации Домбаровского района, при поддержке районного Совета профсоюза работников образования.</a:t>
            </a:r>
            <a:br>
              <a:rPr lang="ru-RU" dirty="0" smtClean="0"/>
            </a:br>
            <a:r>
              <a:rPr lang="ru-RU" dirty="0" smtClean="0"/>
              <a:t>Молодой специалист-воспитатель детского сада </a:t>
            </a:r>
            <a:r>
              <a:rPr lang="ru-RU" dirty="0" err="1" smtClean="0"/>
              <a:t>Талова</a:t>
            </a:r>
            <a:r>
              <a:rPr lang="ru-RU" dirty="0" smtClean="0"/>
              <a:t> Алена Владиславовна  среди 12 участников конкурса заняла почетное для молодого учреждения  </a:t>
            </a:r>
            <a:r>
              <a:rPr lang="en-US" dirty="0" smtClean="0"/>
              <a:t>III </a:t>
            </a:r>
            <a:r>
              <a:rPr lang="ru-RU" dirty="0" smtClean="0"/>
              <a:t>место.</a:t>
            </a:r>
          </a:p>
          <a:p>
            <a:endParaRPr lang="ru-RU" dirty="0"/>
          </a:p>
        </p:txBody>
      </p:sp>
      <p:pic>
        <p:nvPicPr>
          <p:cNvPr id="8" name="Содержимое 7" descr="P10508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35448"/>
            <a:ext cx="4040188" cy="30301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Содержимое 8" descr="P105082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634853"/>
            <a:ext cx="4041775" cy="3031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58204" cy="1428760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dirty="0" smtClean="0"/>
              <a:t> </a:t>
            </a:r>
            <a:br>
              <a:rPr lang="ru-RU" sz="1400" dirty="0" smtClean="0"/>
            </a:br>
            <a:r>
              <a:rPr lang="ru-RU" sz="2000" b="1" dirty="0" smtClean="0"/>
              <a:t>Результативность участия воспитанников в творческих конкурсах:</a:t>
            </a:r>
            <a:br>
              <a:rPr lang="ru-RU" sz="2000" b="1" dirty="0" smtClean="0"/>
            </a:br>
            <a:r>
              <a:rPr lang="ru-RU" sz="1800" dirty="0" smtClean="0"/>
              <a:t> В 2017- 2018 </a:t>
            </a:r>
            <a:r>
              <a:rPr lang="ru-RU" sz="1800" dirty="0" err="1" smtClean="0"/>
              <a:t>уч</a:t>
            </a:r>
            <a:r>
              <a:rPr lang="ru-RU" sz="1800" dirty="0" smtClean="0"/>
              <a:t>. г. в детском саду активно велась деятельность по подготовке участников и призеров муниципальных, региональных, всероссийских конкурсов, дети ДОУ имели возможность реализовать свой творческий потенциал в различных конкурсах, викторинах, акциях, олимпиадах в том числе и дистанционных, таких как: «Папа, мама, я- спортивная семья», «Я- исследователь», «Сильные, ловкие, смелые», «Безопасность труда и я», интеллектуальная олимпиада «Солнечный круг» и другие. </a:t>
            </a:r>
            <a:br>
              <a:rPr lang="ru-RU" sz="1800" dirty="0" smtClean="0"/>
            </a:br>
            <a:r>
              <a:rPr lang="ru-RU" sz="2000" b="1" dirty="0" smtClean="0"/>
              <a:t> </a:t>
            </a:r>
            <a:endParaRPr lang="ru-RU" sz="2000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357159" y="2214554"/>
          <a:ext cx="8535321" cy="1718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657"/>
                <a:gridCol w="1678166"/>
                <a:gridCol w="1678166"/>
                <a:gridCol w="1678166"/>
                <a:gridCol w="1678166"/>
              </a:tblGrid>
              <a:tr h="568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ДОУ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Областной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(региональный)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Всероссийский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Общая результативность  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496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место – 8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место – 8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место – 10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Участников–26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Участие – 1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место – 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Участие-16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место – 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Участие – 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I место – 3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II место – 1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III место - 1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I место – 11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II место – 10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III место – 11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Грамота за успешное участие– 18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7545" y="4221088"/>
            <a:ext cx="8219256" cy="2088231"/>
          </a:xfrm>
        </p:spPr>
        <p:txBody>
          <a:bodyPr>
            <a:normAutofit/>
          </a:bodyPr>
          <a:lstStyle/>
          <a:p>
            <a:endParaRPr lang="ru-RU" sz="1800" dirty="0" smtClean="0"/>
          </a:p>
          <a:p>
            <a:pPr algn="ctr"/>
            <a:endParaRPr lang="ru-RU" sz="1800" dirty="0"/>
          </a:p>
        </p:txBody>
      </p:sp>
      <p:pic>
        <p:nvPicPr>
          <p:cNvPr id="9" name="Содержимое 8" descr="P108082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7544" y="4293096"/>
            <a:ext cx="3027082" cy="22703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 descr="IMG-20180425-WA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4005064"/>
            <a:ext cx="1998222" cy="26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P10901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4221088"/>
            <a:ext cx="3168352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/>
              <a:t>Первые отличные результаты показывают и воспитанники детского сада «Лесная сказка»</a:t>
            </a:r>
            <a:br>
              <a:rPr lang="ru-RU" sz="2000" b="1" i="1" dirty="0" smtClean="0"/>
            </a:br>
            <a:r>
              <a:rPr lang="ru-RU" sz="2000" b="1" i="1" dirty="0" smtClean="0"/>
              <a:t>ПОБЕДА …  </a:t>
            </a:r>
            <a:r>
              <a:rPr lang="en-US" sz="2000" b="1" i="1" dirty="0" smtClean="0"/>
              <a:t>III</a:t>
            </a:r>
            <a:r>
              <a:rPr lang="ru-RU" sz="2000" b="1" i="1" dirty="0" smtClean="0"/>
              <a:t> призовое место во всероссийском конкурсе «</a:t>
            </a:r>
            <a:r>
              <a:rPr lang="ru-RU" sz="2000" b="1" i="1" dirty="0" err="1" smtClean="0"/>
              <a:t>Я-исследователь</a:t>
            </a:r>
            <a:r>
              <a:rPr lang="ru-RU" sz="2000" b="1" i="1" dirty="0" smtClean="0"/>
              <a:t>»  в г.Сочи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52737"/>
            <a:ext cx="8363272" cy="1728191"/>
          </a:xfrm>
        </p:spPr>
        <p:txBody>
          <a:bodyPr>
            <a:normAutofit fontScale="85000" lnSpcReduction="10000"/>
          </a:bodyPr>
          <a:lstStyle/>
          <a:p>
            <a:r>
              <a:rPr lang="ru-RU" sz="1800" dirty="0" smtClean="0"/>
              <a:t>Воспитанница МДОБУ Д/с «Лесная сказка» получил диплом третьей степени на прошедшем в Сочи финале всероссийского конкурса исследовательских работ и творческих проектов дошкольников и младших школьников «Я – исследователь». В заключительном этапе конкурса участвовали более 250 юных исследователей из 25 регионов России. Оренбургскую область представляла команда из 15 ребят, </a:t>
            </a:r>
            <a:r>
              <a:rPr lang="ru-RU" sz="1800" dirty="0" err="1" smtClean="0"/>
              <a:t>Аманбаева</a:t>
            </a:r>
            <a:r>
              <a:rPr lang="ru-RU" sz="1800" dirty="0" smtClean="0"/>
              <a:t> Дарья- выпускница детского сада одна из них. Ранее она одержала победу на региональном этапе конкурса, который проходил в Орске с участием 140 дошкольников,  с исследовательской работой «Пластилиновый мир».</a:t>
            </a:r>
          </a:p>
        </p:txBody>
      </p:sp>
      <p:pic>
        <p:nvPicPr>
          <p:cNvPr id="8" name="Содержимое 7" descr="IMG_20180531_1234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7544" y="2924944"/>
            <a:ext cx="2664296" cy="355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75856" y="2780928"/>
            <a:ext cx="5410945" cy="1224135"/>
          </a:xfrm>
        </p:spPr>
        <p:txBody>
          <a:bodyPr>
            <a:noAutofit/>
          </a:bodyPr>
          <a:lstStyle/>
          <a:p>
            <a:r>
              <a:rPr lang="ru-RU" sz="1400" dirty="0" smtClean="0"/>
              <a:t>Руководитель- воспитатель подготовительной группы Попова Н.В.</a:t>
            </a:r>
          </a:p>
          <a:p>
            <a:r>
              <a:rPr lang="ru-RU" sz="1400" dirty="0" smtClean="0"/>
              <a:t>Главная цель конкурса — развитие интеллектуально – творческого потенциала детей путем развития исследовательских способностей и навыков исследовательского поведения.</a:t>
            </a:r>
            <a:endParaRPr lang="ru-RU" sz="1400" dirty="0"/>
          </a:p>
        </p:txBody>
      </p:sp>
      <p:pic>
        <p:nvPicPr>
          <p:cNvPr id="11" name="Содержимое 10" descr="FOT_672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72000" y="4077072"/>
            <a:ext cx="3813018" cy="2547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06760" cy="321471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ИННОВАЦИОННАЯ И ЭКСПЕРИМЕНТАЛЬНО-ИССЛЕДОВАТЕЛЬСКАЯ РАЗВИВАЮЩАЯ ДЕЯТЕЛЬНОСТЬ</a:t>
            </a:r>
            <a:r>
              <a:rPr lang="ru-RU" sz="1500" b="1" dirty="0" smtClean="0"/>
              <a:t>                                                                                                                                                                         проводимая в нашем саду, поднимает статус ДОО, стимулирует активность детей, родителей,  их увлеченность познавательными и практическими занятиями, вырабатывает потребность в самостоятельном добывании знаний, потребность к творческой переработке добытых знаний. Развивающая среда ДОО, система воспитательно-образовательной работы способствуют развитию творческого потенциала воспитанников, их самореализации. </a:t>
            </a:r>
            <a:br>
              <a:rPr lang="ru-RU" sz="1500" b="1" dirty="0" smtClean="0"/>
            </a:br>
            <a:r>
              <a:rPr lang="ru-RU" sz="1500" b="1" dirty="0" smtClean="0"/>
              <a:t>Главной формой образования дошкольников является игра. Обучение может происходить во время игры и педагоги ДОО организовывают его так, чтобы в процессе игры ребенок даже не догадывался, что его обучают. Но кроме игры есть и другие формы, которые позволяют сделать жизнь ребенка в детском саду интересной и насыщенной, это - творческая мастерская, проектная деятельность, чтение художественной, познавательной литературы, экспериментирование и исследование, театрализованная деятельность, технология «Ситуация», коллекционирование (музейная педагогика) и др.</a:t>
            </a:r>
            <a:br>
              <a:rPr lang="ru-RU" sz="1500" b="1" dirty="0" smtClean="0"/>
            </a:br>
            <a:endParaRPr lang="ru-RU" sz="15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3429000"/>
            <a:ext cx="4176464" cy="857256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Проектно-исследовательская деятельность на тему: «Масленица» муз. руководитель </a:t>
            </a:r>
            <a:r>
              <a:rPr lang="ru-RU" sz="1600" dirty="0" err="1" smtClean="0"/>
              <a:t>Стаканова</a:t>
            </a:r>
            <a:r>
              <a:rPr lang="ru-RU" sz="1600" dirty="0" smtClean="0"/>
              <a:t> Н.А.</a:t>
            </a:r>
            <a:endParaRPr lang="ru-RU" sz="1600" dirty="0"/>
          </a:p>
        </p:txBody>
      </p:sp>
      <p:pic>
        <p:nvPicPr>
          <p:cNvPr id="8" name="Содержимое 7" descr="P10700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2910" y="4286256"/>
            <a:ext cx="3643338" cy="238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3571876"/>
            <a:ext cx="4041775" cy="64294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«Генеалогическое древо моей семьи» воспитанница Литвякова Варвара</a:t>
            </a:r>
            <a:endParaRPr lang="ru-RU" sz="1800" dirty="0"/>
          </a:p>
        </p:txBody>
      </p:sp>
      <p:pic>
        <p:nvPicPr>
          <p:cNvPr id="9" name="Содержимое 8" descr="P108014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929190" y="4286256"/>
            <a:ext cx="3357586" cy="238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Мероприятия проводимые в ДОО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P10901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99526" y="3645024"/>
            <a:ext cx="3752156" cy="2814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P109021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16016" y="3501008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10901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642918"/>
            <a:ext cx="3744415" cy="2570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P10609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9504" y="642918"/>
            <a:ext cx="3744416" cy="2498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51520" y="571480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Развлечение «День Победы»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328498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Бессмертный полк МДОБУ Д/с «Лесная сказка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57148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«День здоровья»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328498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Районные соревнования «Сильные, ловкие, смелые»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Мероприятия проводимые в ДОО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IMG_20180713_1043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3717032"/>
            <a:ext cx="3744416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DSCN0119 — копия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789040"/>
            <a:ext cx="4410085" cy="25866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Содержимое 8" descr="P10809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714356"/>
            <a:ext cx="4040188" cy="25764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Содержимое 9" descr="P10809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714356"/>
            <a:ext cx="4041775" cy="2577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67544" y="71435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РМО в подготовительной группе – 2018 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4008" y="64291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Театрализованная деятельность на тему: «Три поросенка на новый лад»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364502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Музыкально- спортивное развлечение «День Нептуна!»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3789041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Экологический праздник «В волшебном лесу</a:t>
            </a:r>
            <a:r>
              <a:rPr lang="ru-RU" sz="1600" dirty="0" smtClean="0"/>
              <a:t>»</a:t>
            </a:r>
            <a:endParaRPr lang="ru-RU" sz="1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63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14290"/>
            <a:ext cx="8363272" cy="3429024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/>
              <a:t>                                                                                                                                                                    СОЦИАЛЬНОЕ ПАРТНЕРСТВО, ВЗАИМОДЕЙСТВИЕ С РОДИТЕЛЯМИ                                     Образовательный процесс, как того  требует ФГОС ДО, наше дошкольное учреждение строит и за рамками детского сада. Крайне важным становится социальное партнерство. Создана оптимальная модель взаимодействия МДОБУ Д/с «Лесная сказка»  с организациями дополнительного образования детей, учреждениями культуры и досуга, образовательными  и спортивными организациями. Постепенно из зрителей и наблюдателей  активными участниками образовательного процесса и соратниками педагогов становятся  и родители воспитанников. На сегодняшний день-это наши  главные партнеры и верные друзья.</a:t>
            </a:r>
            <a:br>
              <a:rPr lang="ru-RU" sz="1600" b="1" dirty="0" smtClean="0"/>
            </a:br>
            <a:r>
              <a:rPr lang="ru-RU" sz="1600" b="1" dirty="0" smtClean="0"/>
              <a:t>Взаимодействие с родителями и социальным окружением коллектив МДОБУ Д/с  «Лесная сказка»  строит на принципе сотрудничества. </a:t>
            </a:r>
            <a:br>
              <a:rPr lang="ru-RU" sz="1600" b="1" dirty="0" smtClean="0"/>
            </a:br>
            <a:r>
              <a:rPr lang="ru-RU" sz="1600" b="1" dirty="0" smtClean="0"/>
              <a:t>Родители оказывают всестороннюю поддержку воспитательно-образовательного процесса в детском саду, оказывает помощь в озеленении участка, содержании помещений и прилегающей территории в надлежащем виде, подготовке к праздникам и другим мероприятиям.</a:t>
            </a:r>
            <a:endParaRPr lang="ru-RU" sz="1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00504"/>
            <a:ext cx="4040188" cy="28575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Праздник мам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3571876"/>
            <a:ext cx="4041775" cy="42862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День защитника Отечества</a:t>
            </a:r>
            <a:endParaRPr lang="ru-RU" dirty="0"/>
          </a:p>
        </p:txBody>
      </p:sp>
      <p:pic>
        <p:nvPicPr>
          <p:cNvPr id="13" name="Содержимое 12" descr="P10709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4500570"/>
            <a:ext cx="4040188" cy="1886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Рисунок 13" descr="P10703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214818"/>
            <a:ext cx="4032448" cy="2166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ВСЕ МЫ  РОДОМ ИЗ ДЕТСТВА                                                                                                                 а значит из детского сада. От того, насколько комфортным  и уютным окажется он, на самом деле зависит очень многое — в чем-то даже дальнейшая судьба маленького человека.                                                                                                                       </a:t>
            </a:r>
            <a:r>
              <a:rPr lang="ru-RU" sz="1800" dirty="0" smtClean="0"/>
              <a:t>Уже почти 2 года прошло после того, как впервые распахнулись двери детского сада «Лесная сказка"  в нашем поселке, и в его стенах в декабре зазвучали первые детские голоса. </a:t>
            </a:r>
            <a:endParaRPr lang="ru-RU" sz="2000" b="1" i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" name="Содержимое 9" descr="P105089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212976"/>
            <a:ext cx="4328220" cy="324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IMG_841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251521" y="2500306"/>
            <a:ext cx="4177604" cy="2493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2714621"/>
            <a:ext cx="4040188" cy="35719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ППППР</a:t>
            </a:r>
            <a:endParaRPr lang="ru-RU" dirty="0"/>
          </a:p>
        </p:txBody>
      </p:sp>
      <p:pic>
        <p:nvPicPr>
          <p:cNvPr id="11" name="Содержимое 10" descr="P10606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60648"/>
            <a:ext cx="4136199" cy="3102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00305"/>
            <a:ext cx="4041775" cy="500067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Конкурс новогодних игрушек</a:t>
            </a:r>
            <a:endParaRPr lang="ru-RU" dirty="0"/>
          </a:p>
        </p:txBody>
      </p:sp>
      <p:pic>
        <p:nvPicPr>
          <p:cNvPr id="8" name="Содержимое 9" descr="P10702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501008"/>
            <a:ext cx="4040188" cy="30301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Содержимое 10" descr="P10702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500438"/>
            <a:ext cx="4041775" cy="3103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Содержимое 8" descr="P10707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260648"/>
            <a:ext cx="4041775" cy="3031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Взаимодействие с родителями</a:t>
            </a:r>
            <a:endParaRPr lang="ru-RU" sz="3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P1070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786190"/>
            <a:ext cx="3690014" cy="27675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Содержимое 10" descr="P107039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905378" y="3786190"/>
            <a:ext cx="3638670" cy="27290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 descr="P10706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785794"/>
            <a:ext cx="3581528" cy="26861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" name="Содержимое 22"/>
          <p:cNvSpPr>
            <a:spLocks noGrp="1"/>
          </p:cNvSpPr>
          <p:nvPr>
            <p:ph sz="half" idx="2"/>
          </p:nvPr>
        </p:nvSpPr>
        <p:spPr>
          <a:xfrm>
            <a:off x="2571736" y="2285992"/>
            <a:ext cx="1897048" cy="9286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" name="Содержимое 9" descr="P1090001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761974" y="785794"/>
            <a:ext cx="3524274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-214338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964488" cy="178595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/>
              <a:t>ПСИХОЛОГО-МЕДИКО-ПЕДАГОГИЧЕСКОЕ СОПРОВОЖДЕНИЕ ВОСПИТАННИКОВ В </a:t>
            </a:r>
            <a:r>
              <a:rPr lang="ru-RU" sz="1800" b="1" dirty="0" smtClean="0"/>
              <a:t>          ОБРАЗОВАТЕЛЬНОМ </a:t>
            </a:r>
            <a:r>
              <a:rPr lang="ru-RU" sz="1800" b="1" dirty="0" smtClean="0"/>
              <a:t>ПРОЦЕССЕ                                                                                                                                                                                Для обеспечения единства и преемственности семейного и общественного воспитания семьям воспитанников оказывается </a:t>
            </a:r>
            <a:r>
              <a:rPr lang="ru-RU" sz="1800" b="1" dirty="0" err="1" smtClean="0"/>
              <a:t>психолого</a:t>
            </a:r>
            <a:r>
              <a:rPr lang="ru-RU" sz="1800" b="1" dirty="0" smtClean="0"/>
              <a:t>- медико-педагогическая помощь. Для более широкого привлечения родителей (законных представителей) к управлению и обеспечению воспитательно-образовательного процесса в детском саду первоочередной задачей ставится создание партнерских отношений в совместном воспитании дошкольников и создание условий для сопровождения семей ребенка от поступления в детский сад до выпуска в школу, как условие формирования родительской компетентности.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2143116"/>
            <a:ext cx="3286148" cy="357190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       Фронтальные </a:t>
            </a:r>
            <a:r>
              <a:rPr lang="ru-RU" sz="2000" dirty="0" smtClean="0"/>
              <a:t>занятия</a:t>
            </a:r>
            <a:endParaRPr lang="ru-RU" sz="2000" dirty="0"/>
          </a:p>
        </p:txBody>
      </p:sp>
      <p:pic>
        <p:nvPicPr>
          <p:cNvPr id="8" name="Содержимое 7" descr="P10802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85786" y="2500306"/>
            <a:ext cx="3357586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P10608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143116"/>
            <a:ext cx="3461514" cy="2319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Подгрупповые занятия</a:t>
            </a:r>
            <a:endParaRPr lang="ru-RU" sz="2000" b="1" dirty="0"/>
          </a:p>
        </p:txBody>
      </p:sp>
      <p:pic>
        <p:nvPicPr>
          <p:cNvPr id="10" name="Рисунок 9" descr="P10803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4572008"/>
            <a:ext cx="3000396" cy="1967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/>
              <a:t>Современный детский сад - это социально-педагогическая система, взаимодействующая с немалым числом организаций. </a:t>
            </a:r>
            <a:br>
              <a:rPr lang="ru-RU" sz="1600" b="1" dirty="0" smtClean="0"/>
            </a:br>
            <a:r>
              <a:rPr lang="ru-RU" sz="1600" b="1" dirty="0" smtClean="0"/>
              <a:t> Одним из путей повышения качества дошкольного образования мы видим в установлении прочных связей с социумом, как главного направления дошкольного образования, от которого, на наш взгляд, в первую очередь зависит его качество. Мы считаем, что развитие социальных связей дошкольного образовательного учреждения с культурными и научными центрами дает дополнительный импульс для духовно- нравственного развития и обогащения личности ребенка, совершенствует конструктивные взаимоотношения с родителями, строящиеся на идее социального партнерства.</a:t>
            </a:r>
            <a:endParaRPr lang="ru-RU" sz="1600" b="1" dirty="0"/>
          </a:p>
        </p:txBody>
      </p:sp>
      <p:pic>
        <p:nvPicPr>
          <p:cNvPr id="8" name="Содержимое 7" descr="P10708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068960"/>
            <a:ext cx="4040188" cy="303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17" descr="P109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068960"/>
            <a:ext cx="4041775" cy="303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>
            <a:off x="4645025" y="3071810"/>
            <a:ext cx="4041775" cy="3054352"/>
          </a:xfrm>
        </p:spPr>
        <p:txBody>
          <a:bodyPr/>
          <a:lstStyle/>
          <a:p>
            <a:r>
              <a:rPr lang="ru-RU" dirty="0" smtClean="0"/>
              <a:t>ВАЛЬС ПОБЕДЫ</a:t>
            </a: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57200" y="3071810"/>
            <a:ext cx="4040188" cy="3054352"/>
          </a:xfrm>
        </p:spPr>
        <p:txBody>
          <a:bodyPr/>
          <a:lstStyle/>
          <a:p>
            <a:r>
              <a:rPr lang="ru-RU" dirty="0" smtClean="0"/>
              <a:t>РАДУГА ТАЛАНТОВ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Autofit/>
          </a:bodyPr>
          <a:lstStyle/>
          <a:p>
            <a:r>
              <a:rPr lang="ru-RU" sz="3600" dirty="0" smtClean="0"/>
              <a:t>ЭКСКУРСИЯ В БИБЛИОТЕКУ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Содержимое 12" descr="P109022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645024"/>
            <a:ext cx="4041775" cy="30313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Содержимое 11" descr="P109022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51520" y="3645024"/>
            <a:ext cx="3944177" cy="29581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 descr="P10902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714356"/>
            <a:ext cx="3786214" cy="24902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 descr="P10902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714356"/>
            <a:ext cx="3960440" cy="24446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2267744" y="3212976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Экскурсия в детскую  библиотеку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Экскурсия в школу</a:t>
            </a:r>
            <a:endParaRPr lang="ru-RU" sz="2000" b="1" dirty="0"/>
          </a:p>
        </p:txBody>
      </p:sp>
      <p:pic>
        <p:nvPicPr>
          <p:cNvPr id="14" name="Содержимое 13" descr="P108005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059832" y="4077072"/>
            <a:ext cx="3168352" cy="23762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Содержимое 12" descr="P108003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4005064"/>
            <a:ext cx="3264363" cy="244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 descr="P10800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845332"/>
            <a:ext cx="3888432" cy="29163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 descr="P10800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764704"/>
            <a:ext cx="4032448" cy="30243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 descr="P10800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03640" y="4077072"/>
            <a:ext cx="3240360" cy="24302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639786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 smtClean="0"/>
              <a:t>                                                                     НАШ ДЕВИЗ        </a:t>
            </a:r>
            <a:br>
              <a:rPr lang="ru-RU" sz="1800" b="1" i="1" dirty="0" smtClean="0"/>
            </a:br>
            <a:r>
              <a:rPr lang="ru-RU" sz="1800" b="1" i="1" dirty="0" smtClean="0"/>
              <a:t>                                Мы все родом из детства, а значит из детского сада…..</a:t>
            </a:r>
            <a:br>
              <a:rPr lang="ru-RU" sz="1800" b="1" i="1" dirty="0" smtClean="0"/>
            </a:br>
            <a:r>
              <a:rPr lang="ru-RU" sz="1800" b="1" i="1" dirty="0" smtClean="0"/>
              <a:t>Многое уже сделано, но  нам предстоит еще многое сделать. Детский сад – второй дом для ребенка. Постараемся, чтобы этот дом был наполнен добром, светом и гармонией. </a:t>
            </a:r>
            <a:br>
              <a:rPr lang="ru-RU" sz="1800" b="1" i="1" dirty="0" smtClean="0"/>
            </a:br>
            <a:r>
              <a:rPr lang="ru-RU" sz="1800" b="1" i="1" dirty="0" smtClean="0"/>
              <a:t>Ведь наш девиз</a:t>
            </a:r>
            <a:r>
              <a:rPr lang="ru-RU" sz="1800" b="1" i="1" u="sng" dirty="0" smtClean="0"/>
              <a:t>: «Нам нужно очень постараться дать Детству в Детстве состояться».</a:t>
            </a:r>
            <a:br>
              <a:rPr lang="ru-RU" sz="1800" b="1" i="1" u="sng" dirty="0" smtClean="0"/>
            </a:br>
            <a:r>
              <a:rPr lang="ru-RU" sz="1800" i="1" dirty="0" smtClean="0"/>
              <a:t/>
            </a:r>
            <a:br>
              <a:rPr lang="ru-RU" sz="1800" i="1" dirty="0" smtClean="0"/>
            </a:br>
            <a:endParaRPr lang="ru-RU" sz="1800" i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5537" y="2571743"/>
            <a:ext cx="8291264" cy="100013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i="1" dirty="0" smtClean="0"/>
              <a:t>АДМИНИСТРАЦИЯ и ПЕДАГОГИЧЕСКИЙ КОЛЛЕКТИВ  МДОБУ Д/с  «ЛЕСНАЯ СКАЗКА»                                                                                  поздравляет всех коллег с наступающим новым учебным  годом. Пусть вечно озаряет Вас свет Любви и Мудрости, который излучаете вы в будущее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Содержимое 8" descr="0cD1k8xwiBo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987824" y="3786190"/>
            <a:ext cx="3544376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465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Качество материально-технической базы</a:t>
            </a:r>
            <a:endParaRPr lang="ru-RU" sz="2000" b="1" i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620689"/>
            <a:ext cx="4040188" cy="288031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/>
              <a:t>Спальня первой группы раннего возраста</a:t>
            </a:r>
            <a:endParaRPr lang="ru-RU" dirty="0"/>
          </a:p>
        </p:txBody>
      </p:sp>
      <p:pic>
        <p:nvPicPr>
          <p:cNvPr id="11" name="Содержимое 10" descr="IMG_82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908720"/>
            <a:ext cx="4040188" cy="2693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548680"/>
            <a:ext cx="4041775" cy="28803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/>
              <a:t>Группа раннего возраста</a:t>
            </a:r>
            <a:endParaRPr lang="ru-RU" dirty="0"/>
          </a:p>
        </p:txBody>
      </p:sp>
      <p:pic>
        <p:nvPicPr>
          <p:cNvPr id="10" name="Содержимое 9" descr="IMG_840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251520" y="3933056"/>
            <a:ext cx="4113783" cy="2742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 descr="IMG_82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908720"/>
            <a:ext cx="4104456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 descr="IMG_82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933056"/>
            <a:ext cx="4139952" cy="27599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95536" y="364502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Санузел для детей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20072" y="36450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Младшая группа</a:t>
            </a: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72122" cy="796908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Arial Black" pitchFamily="34" charset="0"/>
              </a:rPr>
              <a:t>Качество и содержание развивающей предметно-пространственной среды</a:t>
            </a:r>
            <a:endParaRPr lang="ru-RU" sz="2000" b="1" i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" name="Содержимое 9" descr="спортивный уголок средняя групп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620758" y="2789111"/>
            <a:ext cx="469688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Содержимое 10" descr="патриотический уголок подготовительная группа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1975048" y="1993504"/>
            <a:ext cx="519390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театрализованный уголок средняя групп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700000" y="1168145"/>
            <a:ext cx="5340085" cy="300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395536" y="20244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Спортивный уголок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03848" y="112474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Патриотический уголок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40152" y="3326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Театрализованный уголок</a:t>
            </a: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47"/>
            <a:ext cx="9144000" cy="685465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Arial Black" pitchFamily="34" charset="0"/>
              </a:rPr>
              <a:t>Качество и содержание  производственных  помещений</a:t>
            </a:r>
            <a:endParaRPr lang="ru-RU" sz="2000" b="1" i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716016" y="1556792"/>
            <a:ext cx="4041775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Содержимое 10" descr="20160920_10052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79512" y="3501008"/>
            <a:ext cx="4257799" cy="23950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Содержимое 10" descr="20160920_12173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23528" y="620688"/>
            <a:ext cx="4536504" cy="25517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 descr="20160920_104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933056"/>
            <a:ext cx="4352484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23528" y="314096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Пищеблок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48064" y="342900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Медицинский кабинет</a:t>
            </a:r>
            <a:endParaRPr lang="ru-RU" b="1" dirty="0"/>
          </a:p>
        </p:txBody>
      </p:sp>
      <p:pic>
        <p:nvPicPr>
          <p:cNvPr id="15" name="Рисунок 14" descr="20160920_1117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1196752"/>
            <a:ext cx="3712413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5580112" y="69269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Постирочная</a:t>
            </a: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14942" y="357166"/>
            <a:ext cx="3471858" cy="928694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latin typeface="Arial Black" pitchFamily="34" charset="0"/>
              </a:rPr>
              <a:t>Зонирование  образовательного  пространства</a:t>
            </a:r>
            <a:endParaRPr lang="ru-RU" sz="2000" b="1" i="1" dirty="0">
              <a:latin typeface="Arial Black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3429000"/>
            <a:ext cx="4040188" cy="432047"/>
          </a:xfrm>
        </p:spPr>
        <p:txBody>
          <a:bodyPr>
            <a:normAutofit/>
          </a:bodyPr>
          <a:lstStyle/>
          <a:p>
            <a:pPr algn="ctr"/>
            <a:r>
              <a:rPr lang="ru-RU" sz="1800" i="1" dirty="0" smtClean="0">
                <a:latin typeface="Arial Black" pitchFamily="34" charset="0"/>
              </a:rPr>
              <a:t>Приемная </a:t>
            </a:r>
            <a:endParaRPr lang="ru-RU" sz="1800" i="1" dirty="0">
              <a:latin typeface="Arial Black" pitchFamily="34" charset="0"/>
            </a:endParaRPr>
          </a:p>
        </p:txBody>
      </p:sp>
      <p:pic>
        <p:nvPicPr>
          <p:cNvPr id="13" name="Содержимое 12" descr="20160920_1029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3933056"/>
            <a:ext cx="4424230" cy="2488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20160914_1426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849126" y="2512353"/>
            <a:ext cx="3929090" cy="3619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Содержимое 19" descr="игровой участок группа раннего возраста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7544" y="692696"/>
            <a:ext cx="4041775" cy="2694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0" y="332657"/>
            <a:ext cx="529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Arial Black" pitchFamily="34" charset="0"/>
              </a:rPr>
              <a:t>Игровой участок группы раннего возраста</a:t>
            </a:r>
            <a:endParaRPr lang="ru-RU" sz="1600" b="1" i="1" dirty="0"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096" y="1500174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Музыкальный зал</a:t>
            </a:r>
            <a:endParaRPr lang="ru-RU" sz="2000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Arial Black" pitchFamily="34" charset="0"/>
              </a:rPr>
              <a:t>РАЗВИВАЮЩАЯ ПРЕДМЕТНО-ПРОСТРАНСТВЕННАЯ СРЕДА</a:t>
            </a:r>
            <a:endParaRPr lang="ru-RU" sz="2000" b="1" i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уголок природы, экспериментирования старшая групп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3789040"/>
            <a:ext cx="4554890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Содержимое 10" descr="книжный уголок младшая группа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323528" y="1142984"/>
            <a:ext cx="473346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уголок безопасности старшая групп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449505" y="1751298"/>
            <a:ext cx="5278418" cy="344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508104" y="10527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Уголок безопасности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15616" y="85723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Книжный уголок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55576" y="335699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Уголок природы и экспериментирования</a:t>
            </a: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ru-RU" dirty="0" smtClean="0"/>
              <a:t>Территория ДОУ</a:t>
            </a:r>
            <a:endParaRPr lang="ru-RU" dirty="0"/>
          </a:p>
        </p:txBody>
      </p:sp>
      <p:pic>
        <p:nvPicPr>
          <p:cNvPr id="9" name="Содержимое 8" descr="P10908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4149080"/>
            <a:ext cx="4528920" cy="254751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1" y="1643049"/>
            <a:ext cx="4114800" cy="357191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smtClean="0"/>
              <a:t>Цветники, огород</a:t>
            </a:r>
            <a:endParaRPr lang="ru-RU" i="1" dirty="0"/>
          </a:p>
        </p:txBody>
      </p:sp>
      <p:pic>
        <p:nvPicPr>
          <p:cNvPr id="10" name="Содержимое 9" descr="P109079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4041775" cy="2273498"/>
          </a:xfrm>
        </p:spPr>
      </p:pic>
      <p:pic>
        <p:nvPicPr>
          <p:cNvPr id="8" name="Рисунок 7" descr="P10907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2132856"/>
            <a:ext cx="4736525" cy="266429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gsM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Arial Black" pitchFamily="34" charset="0"/>
              </a:rPr>
              <a:t>Организация питания в детском саду</a:t>
            </a:r>
            <a:endParaRPr lang="ru-RU" sz="2000" b="1" i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3528" y="836712"/>
            <a:ext cx="8640960" cy="1584176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ru-RU" dirty="0" smtClean="0"/>
              <a:t>Одним из важных факторов здоровья ребенка является организация рационального питания и отражение его в воспитательно-образовательном процессе.</a:t>
            </a:r>
          </a:p>
          <a:p>
            <a:r>
              <a:rPr lang="ru-RU" dirty="0" smtClean="0"/>
              <a:t>Правильное питание – это основа длительной и плодотворной жизни, залог здоровья, бодрости, гарантия от появления различных недугов. Поэтому в плане работы детского сада вопрос о правильном питании занимает одно из важнейших мест. В ДОУ организовано 4-х разовое питание: завтрак, обед, ужин и дополнительный завтрак, включающий в себя: витаминизированные напитки, соки и фрукты.  </a:t>
            </a:r>
            <a:endParaRPr lang="ru-RU" dirty="0"/>
          </a:p>
        </p:txBody>
      </p:sp>
      <p:pic>
        <p:nvPicPr>
          <p:cNvPr id="10" name="Содержимое 9" descr="P10508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2492896"/>
            <a:ext cx="4328220" cy="324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P105092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499992" y="3212976"/>
            <a:ext cx="4425818" cy="331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863</Words>
  <Application>Microsoft Office PowerPoint</Application>
  <PresentationFormat>Экран (4:3)</PresentationFormat>
  <Paragraphs>99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«Современные подходы к организации воспитательно-образовательного процесса в дошкольном образовательном учреждении в соответствии с           ФГОС ДО»</vt:lpstr>
      <vt:lpstr> ВСЕ МЫ  РОДОМ ИЗ ДЕТСТВА                                                                                                                 а значит из детского сада. От того, насколько комфортным  и уютным окажется он, на самом деле зависит очень многое — в чем-то даже дальнейшая судьба маленького человека.                                                                                                                       Уже почти 2 года прошло после того, как впервые распахнулись двери детского сада «Лесная сказка"  в нашем поселке, и в его стенах в декабре зазвучали первые детские голоса. </vt:lpstr>
      <vt:lpstr>Качество материально-технической базы</vt:lpstr>
      <vt:lpstr>Качество и содержание развивающей предметно-пространственной среды</vt:lpstr>
      <vt:lpstr>Качество и содержание  производственных  помещений</vt:lpstr>
      <vt:lpstr>Зонирование  образовательного  пространства</vt:lpstr>
      <vt:lpstr>РАЗВИВАЮЩАЯ ПРЕДМЕТНО-ПРОСТРАНСТВЕННАЯ СРЕДА</vt:lpstr>
      <vt:lpstr>Территория ДОУ</vt:lpstr>
      <vt:lpstr>Организация питания в детском саду</vt:lpstr>
      <vt:lpstr>Организация     образовательного процесса в ДОУ</vt:lpstr>
      <vt:lpstr>Качество кадрового обеспечения</vt:lpstr>
      <vt:lpstr>                                                                          НАУЧНО-МЕТОДИЧЕСКАЯ ДЕЯТЕЛЬНОСТЬ   И  АТТЕСТАЦИЯ                                                         Коллектив ДОУ в целом использует весь доступный в настоящее время  спектр форм и методов повышения квалификации  (2 педагога заочно обучаются в педагогическом учреждении, 1 педагог обучается по дополнительной программе профессиональной переподготовки на тему: «Дошкольная педагогика. Воспитание детей в дошкольной образовательной организации в условиях реализации  ФГОС».) План аттестационных мероприятий и курсовой переподготовки на 2017-2018 уч. гг. выполнен: получил первую квалификационную категорию 1 педагог. Запланирована дальнейшая работа по аттестации педагогических работников ДОУ.  Все  педагогические работники повышают профессиональный уровень в соответствии с Законом РФ «Об образовании в Российской Федерации» 1 раз в 3 года. (в 2018 г. 5 педагогов дистанционно обучились на курсах повышения квалификации по темам, связанным с внедрением в образовательную систему ДОУ ФГОС ДО, 7 педагогов ДОУ обучаются на   курсах повышения квалификации по программам для педагогических работников  дошкольных образовательных организаций в сфере формирования у детей навыков безопасного участия в дорожном движении ).   Методическая работа в ДОУ направлена на повышении компетентности педагога в вопросах совершенствования образовательного процесса . При планировании и проведении методической работы в ДОУ отдается предпочтение активным формам обучения, таким как: семинары-практикумы, круглые столы, просмотры открытых мероприятий, взаимопосещения, использование ИКТ- технологий.   </vt:lpstr>
      <vt:lpstr>Первые победы педагогических работников МДОБУ Д/с «Лесная сказка!</vt:lpstr>
      <vt:lpstr>  Результативность участия воспитанников в творческих конкурсах:  В 2017- 2018 уч. г. в детском саду активно велась деятельность по подготовке участников и призеров муниципальных, региональных, всероссийских конкурсов, дети ДОУ имели возможность реализовать свой творческий потенциал в различных конкурсах, викторинах, акциях, олимпиадах в том числе и дистанционных, таких как: «Папа, мама, я- спортивная семья», «Я- исследователь», «Сильные, ловкие, смелые», «Безопасность труда и я», интеллектуальная олимпиада «Солнечный круг» и другие.   </vt:lpstr>
      <vt:lpstr>Первые отличные результаты показывают и воспитанники детского сада «Лесная сказка» ПОБЕДА …  III призовое место во всероссийском конкурсе «Я-исследователь»  в г.Сочи </vt:lpstr>
      <vt:lpstr>ИННОВАЦИОННАЯ И ЭКСПЕРИМЕНТАЛЬНО-ИССЛЕДОВАТЕЛЬСКАЯ РАЗВИВАЮЩАЯ ДЕЯТЕЛЬНОСТЬ                                                                                                                                                                         проводимая в нашем саду, поднимает статус ДОО, стимулирует активность детей, родителей,  их увлеченность познавательными и практическими занятиями, вырабатывает потребность в самостоятельном добывании знаний, потребность к творческой переработке добытых знаний. Развивающая среда ДОО, система воспитательно-образовательной работы способствуют развитию творческого потенциала воспитанников, их самореализации.  Главной формой образования дошкольников является игра. Обучение может происходить во время игры и педагоги ДОО организовывают его так, чтобы в процессе игры ребенок даже не догадывался, что его обучают. Но кроме игры есть и другие формы, которые позволяют сделать жизнь ребенка в детском саду интересной и насыщенной, это - творческая мастерская, проектная деятельность, чтение художественной, познавательной литературы, экспериментирование и исследование, театрализованная деятельность, технология «Ситуация», коллекционирование (музейная педагогика) и др. </vt:lpstr>
      <vt:lpstr>Мероприятия проводимые в ДОО</vt:lpstr>
      <vt:lpstr>Мероприятия проводимые в ДОО</vt:lpstr>
      <vt:lpstr>                                                                                                                                                                    СОЦИАЛЬНОЕ ПАРТНЕРСТВО, ВЗАИМОДЕЙСТВИЕ С РОДИТЕЛЯМИ                                     Образовательный процесс, как того  требует ФГОС ДО, наше дошкольное учреждение строит и за рамками детского сада. Крайне важным становится социальное партнерство. Создана оптимальная модель взаимодействия МДОБУ Д/с «Лесная сказка»  с организациями дополнительного образования детей, учреждениями культуры и досуга, образовательными  и спортивными организациями. Постепенно из зрителей и наблюдателей  активными участниками образовательного процесса и соратниками педагогов становятся  и родители воспитанников. На сегодняшний день-это наши  главные партнеры и верные друзья. Взаимодействие с родителями и социальным окружением коллектив МДОБУ Д/с  «Лесная сказка»  строит на принципе сотрудничества.  Родители оказывают всестороннюю поддержку воспитательно-образовательного процесса в детском саду, оказывает помощь в озеленении участка, содержании помещений и прилегающей территории в надлежащем виде, подготовке к праздникам и другим мероприятиям.</vt:lpstr>
      <vt:lpstr>Слайд 20</vt:lpstr>
      <vt:lpstr>Взаимодействие с родителями</vt:lpstr>
      <vt:lpstr>ПСИХОЛОГО-МЕДИКО-ПЕДАГОГИЧЕСКОЕ СОПРОВОЖДЕНИЕ ВОСПИТАННИКОВ В           ОБРАЗОВАТЕЛЬНОМ ПРОЦЕССЕ                                                                                                                                                                                Для обеспечения единства и преемственности семейного и общественного воспитания семьям воспитанников оказывается психолого- медико-педагогическая помощь. Для более широкого привлечения родителей (законных представителей) к управлению и обеспечению воспитательно-образовательного процесса в детском саду первоочередной задачей ставится создание партнерских отношений в совместном воспитании дошкольников и создание условий для сопровождения семей ребенка от поступления в детский сад до выпуска в школу, как условие формирования родительской компетентности.  </vt:lpstr>
      <vt:lpstr>Современный детский сад - это социально-педагогическая система, взаимодействующая с немалым числом организаций.   Одним из путей повышения качества дошкольного образования мы видим в установлении прочных связей с социумом, как главного направления дошкольного образования, от которого, на наш взгляд, в первую очередь зависит его качество. Мы считаем, что развитие социальных связей дошкольного образовательного учреждения с культурными и научными центрами дает дополнительный импульс для духовно- нравственного развития и обогащения личности ребенка, совершенствует конструктивные взаимоотношения с родителями, строящиеся на идее социального партнерства.</vt:lpstr>
      <vt:lpstr>ЭКСКУРСИЯ В БИБЛИОТЕКУ</vt:lpstr>
      <vt:lpstr>Экскурсия в школу</vt:lpstr>
      <vt:lpstr>                                                                     НАШ ДЕВИЗ                                         Мы все родом из детства, а значит из детского сада….. Многое уже сделано, но  нам предстоит еще многое сделать. Детский сад – второй дом для ребенка. Постараемся, чтобы этот дом был наполнен добром, светом и гармонией.  Ведь наш девиз: «Нам нужно очень постараться дать Детству в Детстве состояться». 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«Современные подходы к организации воспитательно-образовательного процесса в детском саду в соответствии с ФГОС»</dc:title>
  <dc:creator>Лесная сказка</dc:creator>
  <cp:lastModifiedBy>Windows User</cp:lastModifiedBy>
  <cp:revision>117</cp:revision>
  <dcterms:created xsi:type="dcterms:W3CDTF">2018-08-16T06:55:23Z</dcterms:created>
  <dcterms:modified xsi:type="dcterms:W3CDTF">2018-08-22T06:24:57Z</dcterms:modified>
</cp:coreProperties>
</file>